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3F1209-B506-4416-B07C-300652D2DCA7}">
  <a:tblStyle styleId="{4F3F1209-B506-4416-B07C-300652D2DCA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italic.fntdata"/><Relationship Id="rId6" Type="http://schemas.openxmlformats.org/officeDocument/2006/relationships/notesMaster" Target="notesMasters/notesMaster1.xml"/><Relationship Id="rId18"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GovFlow</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Your company tagline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Overhead shot of young people sitting on a boardwalk" id="148" name="Google Shape;148;p22"/>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49" name="Google Shape;149;p22"/>
          <p:cNvSpPr txBox="1"/>
          <p:nvPr>
            <p:ph type="title"/>
          </p:nvPr>
        </p:nvSpPr>
        <p:spPr>
          <a:xfrm>
            <a:off x="490250" y="488250"/>
            <a:ext cx="4439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Lorem ipsum dolor sit amet, consectetur adipiscing elit, sed do eiusmod tempor incididunt</a:t>
            </a:r>
            <a:endParaRPr/>
          </a:p>
        </p:txBody>
      </p:sp>
      <p:grpSp>
        <p:nvGrpSpPr>
          <p:cNvPr id="150" name="Google Shape;150;p22"/>
          <p:cNvGrpSpPr/>
          <p:nvPr/>
        </p:nvGrpSpPr>
        <p:grpSpPr>
          <a:xfrm>
            <a:off x="5212394" y="864520"/>
            <a:ext cx="3307407" cy="3307407"/>
            <a:chOff x="5212394" y="864520"/>
            <a:chExt cx="3307407" cy="3307407"/>
          </a:xfrm>
        </p:grpSpPr>
        <p:sp>
          <p:nvSpPr>
            <p:cNvPr id="151" name="Google Shape;151;p22"/>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2"/>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1" name="Google Shape;61;p14"/>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4800"/>
              <a:t>Mission statement: </a:t>
            </a:r>
            <a:r>
              <a:rPr lang="en" sz="4800"/>
              <a:t>Your company’s mission goes here</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problem</a:t>
            </a:r>
            <a:endParaRPr/>
          </a:p>
        </p:txBody>
      </p:sp>
      <p:sp>
        <p:nvSpPr>
          <p:cNvPr id="67" name="Google Shape;67;p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Government services move at the speed of paper</a:t>
            </a:r>
            <a:r>
              <a:rPr lang="en" sz="1800"/>
              <a:t>. </a:t>
            </a:r>
            <a:endParaRPr sz="1800"/>
          </a:p>
          <a:p>
            <a:pPr indent="0" lvl="0" marL="0" rtl="0" algn="l">
              <a:spcBef>
                <a:spcPts val="1200"/>
              </a:spcBef>
              <a:spcAft>
                <a:spcPts val="1200"/>
              </a:spcAft>
              <a:buNone/>
            </a:pPr>
            <a:r>
              <a:rPr lang="en" sz="1800"/>
              <a:t>Quantify the scope of the problem and connect it to your audience.</a:t>
            </a:r>
            <a:endParaRPr sz="1800"/>
          </a:p>
        </p:txBody>
      </p:sp>
      <p:graphicFrame>
        <p:nvGraphicFramePr>
          <p:cNvPr id="68" name="Google Shape;68;p15"/>
          <p:cNvGraphicFramePr/>
          <p:nvPr/>
        </p:nvGraphicFramePr>
        <p:xfrm>
          <a:off x="5071481" y="4552231"/>
          <a:ext cx="3000000" cy="3000000"/>
        </p:xfrm>
        <a:graphic>
          <a:graphicData uri="http://schemas.openxmlformats.org/drawingml/2006/table">
            <a:tbl>
              <a:tblPr>
                <a:noFill/>
                <a:tableStyleId>{4F3F1209-B506-4416-B07C-300652D2DCA7}</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69" name="Google Shape;69;p15"/>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5975583" y="3069166"/>
            <a:ext cx="722400" cy="1457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7617100" y="2163901"/>
            <a:ext cx="722400" cy="2363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73" name="Google Shape;73;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descr="Closeup from the side of a hand pushing a knob on an audio mixer" id="78" name="Google Shape;78;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79" name="Google Shape;79;p16"/>
          <p:cNvSpPr txBox="1"/>
          <p:nvPr>
            <p:ph type="title"/>
          </p:nvPr>
        </p:nvSpPr>
        <p:spPr>
          <a:xfrm>
            <a:off x="265500" y="1830600"/>
            <a:ext cx="4045200" cy="1482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0" name="Google Shape;80;p1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400"/>
              <a:t>Show how you solve the problem you identified.</a:t>
            </a:r>
            <a:endParaRPr sz="2400"/>
          </a:p>
          <a:p>
            <a:pPr indent="0" lvl="0" marL="0" rtl="0" algn="l">
              <a:spcBef>
                <a:spcPts val="1200"/>
              </a:spcBef>
              <a:spcAft>
                <a:spcPts val="1200"/>
              </a:spcAft>
              <a:buNone/>
            </a:pPr>
            <a:r>
              <a:rPr lang="en" sz="2400"/>
              <a:t>What will be different when the problem is solved (by you)?</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86" name="Google Shape;86;p17"/>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87" name="Google Shape;87;p17"/>
          <p:cNvSpPr txBox="1"/>
          <p:nvPr>
            <p:ph type="title"/>
          </p:nvPr>
        </p:nvSpPr>
        <p:spPr>
          <a:xfrm>
            <a:off x="727112" y="1995899"/>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88" name="Google Shape;88;p17"/>
          <p:cNvSpPr txBox="1"/>
          <p:nvPr>
            <p:ph idx="1" type="body"/>
          </p:nvPr>
        </p:nvSpPr>
        <p:spPr>
          <a:xfrm>
            <a:off x="727112" y="2285925"/>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89" name="Google Shape;89;p17"/>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90" name="Google Shape;90;p17"/>
          <p:cNvSpPr txBox="1"/>
          <p:nvPr>
            <p:ph type="title"/>
          </p:nvPr>
        </p:nvSpPr>
        <p:spPr>
          <a:xfrm>
            <a:off x="2161212" y="397419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91" name="Google Shape;91;p17"/>
          <p:cNvSpPr txBox="1"/>
          <p:nvPr>
            <p:ph idx="1" type="body"/>
          </p:nvPr>
        </p:nvSpPr>
        <p:spPr>
          <a:xfrm>
            <a:off x="2161212" y="426421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92" name="Google Shape;92;p17"/>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93" name="Google Shape;93;p17"/>
          <p:cNvSpPr txBox="1"/>
          <p:nvPr>
            <p:ph type="title"/>
          </p:nvPr>
        </p:nvSpPr>
        <p:spPr>
          <a:xfrm>
            <a:off x="427988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94" name="Google Shape;94;p17"/>
          <p:cNvSpPr txBox="1"/>
          <p:nvPr>
            <p:ph idx="1" type="body"/>
          </p:nvPr>
        </p:nvSpPr>
        <p:spPr>
          <a:xfrm>
            <a:off x="427988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95" name="Google Shape;95;p17"/>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96" name="Google Shape;96;p17"/>
          <p:cNvSpPr txBox="1"/>
          <p:nvPr>
            <p:ph type="title"/>
          </p:nvPr>
        </p:nvSpPr>
        <p:spPr>
          <a:xfrm>
            <a:off x="5004537" y="3970916"/>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97" name="Google Shape;97;p17"/>
          <p:cNvSpPr txBox="1"/>
          <p:nvPr>
            <p:ph idx="1" type="body"/>
          </p:nvPr>
        </p:nvSpPr>
        <p:spPr>
          <a:xfrm>
            <a:off x="5004537" y="4260942"/>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98" name="Google Shape;98;p17"/>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99" name="Google Shape;99;p17"/>
          <p:cNvSpPr txBox="1"/>
          <p:nvPr>
            <p:ph type="title"/>
          </p:nvPr>
        </p:nvSpPr>
        <p:spPr>
          <a:xfrm>
            <a:off x="7127837" y="1995911"/>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00" name="Google Shape;100;p17"/>
          <p:cNvSpPr txBox="1"/>
          <p:nvPr>
            <p:ph idx="1" type="body"/>
          </p:nvPr>
        </p:nvSpPr>
        <p:spPr>
          <a:xfrm>
            <a:off x="7127837" y="2285937"/>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graphicFrame>
        <p:nvGraphicFramePr>
          <p:cNvPr id="101" name="Google Shape;101;p17"/>
          <p:cNvGraphicFramePr/>
          <p:nvPr/>
        </p:nvGraphicFramePr>
        <p:xfrm>
          <a:off x="323100" y="2983265"/>
          <a:ext cx="3000000" cy="3000000"/>
        </p:xfrm>
        <a:graphic>
          <a:graphicData uri="http://schemas.openxmlformats.org/drawingml/2006/table">
            <a:tbl>
              <a:tblPr>
                <a:noFill/>
                <a:tableStyleId>{4F3F1209-B506-4416-B07C-300652D2DCA7}</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460950" y="2065350"/>
            <a:ext cx="3687300" cy="1012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Appendix</a:t>
            </a:r>
            <a:endParaRPr/>
          </a:p>
        </p:txBody>
      </p:sp>
      <p:sp>
        <p:nvSpPr>
          <p:cNvPr id="107" name="Google Shape;107;p18"/>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rgbClr val="FAFAFA"/>
                </a:solidFill>
                <a:latin typeface="Roboto"/>
                <a:ea typeface="Roboto"/>
                <a:cs typeface="Roboto"/>
                <a:sym typeface="Roboto"/>
              </a:rPr>
              <a:t>Show the audience you anticipated their questions. </a:t>
            </a:r>
            <a:endParaRPr b="1" i="1" sz="18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rPr i="1" lang="en" sz="1600">
                <a:solidFill>
                  <a:srgbClr val="FAFAFA"/>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rgbClr val="737373"/>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it works</a:t>
            </a:r>
            <a:endParaRPr/>
          </a:p>
        </p:txBody>
      </p:sp>
      <p:cxnSp>
        <p:nvCxnSpPr>
          <p:cNvPr id="113" name="Google Shape;113;p19"/>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14" name="Google Shape;114;p19"/>
          <p:cNvSpPr txBox="1"/>
          <p:nvPr>
            <p:ph type="title"/>
          </p:nvPr>
        </p:nvSpPr>
        <p:spPr>
          <a:xfrm>
            <a:off x="976112" y="2384687"/>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15" name="Google Shape;115;p19"/>
          <p:cNvSpPr txBox="1"/>
          <p:nvPr>
            <p:ph idx="1" type="body"/>
          </p:nvPr>
        </p:nvSpPr>
        <p:spPr>
          <a:xfrm>
            <a:off x="976112" y="2674713"/>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16" name="Google Shape;116;p19"/>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17" name="Google Shape;117;p19"/>
          <p:cNvSpPr txBox="1"/>
          <p:nvPr>
            <p:ph type="title"/>
          </p:nvPr>
        </p:nvSpPr>
        <p:spPr>
          <a:xfrm>
            <a:off x="3442812" y="2241076"/>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18" name="Google Shape;118;p19"/>
          <p:cNvSpPr txBox="1"/>
          <p:nvPr>
            <p:ph idx="1" type="body"/>
          </p:nvPr>
        </p:nvSpPr>
        <p:spPr>
          <a:xfrm>
            <a:off x="3442812" y="2531101"/>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cxnSp>
        <p:nvCxnSpPr>
          <p:cNvPr id="119" name="Google Shape;119;p19"/>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20" name="Google Shape;120;p19"/>
          <p:cNvSpPr txBox="1"/>
          <p:nvPr>
            <p:ph type="title"/>
          </p:nvPr>
        </p:nvSpPr>
        <p:spPr>
          <a:xfrm>
            <a:off x="6504637" y="1929945"/>
            <a:ext cx="1814100" cy="392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21" name="Google Shape;121;p19"/>
          <p:cNvSpPr txBox="1"/>
          <p:nvPr>
            <p:ph idx="1" type="body"/>
          </p:nvPr>
        </p:nvSpPr>
        <p:spPr>
          <a:xfrm>
            <a:off x="6504637" y="2219971"/>
            <a:ext cx="1814100" cy="57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chemeClr val="dk2"/>
                </a:solidFill>
              </a:rPr>
              <a:t>Lorem ipsum dolor sit amet, consectetur</a:t>
            </a:r>
            <a:endParaRPr sz="1200">
              <a:solidFill>
                <a:schemeClr val="dk2"/>
              </a:solidFill>
            </a:endParaRPr>
          </a:p>
        </p:txBody>
      </p:sp>
      <p:grpSp>
        <p:nvGrpSpPr>
          <p:cNvPr id="122" name="Google Shape;122;p19"/>
          <p:cNvGrpSpPr/>
          <p:nvPr/>
        </p:nvGrpSpPr>
        <p:grpSpPr>
          <a:xfrm>
            <a:off x="929030" y="3219673"/>
            <a:ext cx="6993309" cy="1520400"/>
            <a:chOff x="929030" y="3219673"/>
            <a:chExt cx="6993309" cy="1520400"/>
          </a:xfrm>
        </p:grpSpPr>
        <p:cxnSp>
          <p:nvCxnSpPr>
            <p:cNvPr id="123" name="Google Shape;123;p19"/>
            <p:cNvCxnSpPr>
              <a:stCxn id="124" idx="6"/>
              <a:endCxn id="125"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24" name="Google Shape;124;p19"/>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0"/>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32" name="Google Shape;132;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technology:</a:t>
            </a:r>
            <a:endParaRPr/>
          </a:p>
          <a:p>
            <a:pPr indent="0" lvl="0" marL="0" rtl="0" algn="l">
              <a:spcBef>
                <a:spcPts val="0"/>
              </a:spcBef>
              <a:spcAft>
                <a:spcPts val="0"/>
              </a:spcAft>
              <a:buNone/>
            </a:pPr>
            <a:r>
              <a:rPr lang="en"/>
              <a:t>GPS + RFID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800"/>
              <a:t>Revenue model</a:t>
            </a:r>
            <a:endParaRPr sz="2800"/>
          </a:p>
        </p:txBody>
      </p:sp>
      <p:sp>
        <p:nvSpPr>
          <p:cNvPr id="138" name="Google Shape;138;p21"/>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Lorem ipsum dolor sit amet, consectetur adipiscing elit, sed do eiusmod tempor incididunt</a:t>
            </a:r>
            <a:endParaRPr/>
          </a:p>
        </p:txBody>
      </p:sp>
      <p:sp>
        <p:nvSpPr>
          <p:cNvPr id="139" name="Google Shape;139;p21"/>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Consumer</a:t>
            </a:r>
            <a:endParaRPr/>
          </a:p>
        </p:txBody>
      </p:sp>
      <p:cxnSp>
        <p:nvCxnSpPr>
          <p:cNvPr id="140" name="Google Shape;140;p21"/>
          <p:cNvCxnSpPr>
            <a:stCxn id="139" idx="2"/>
            <a:endCxn id="141"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41" name="Google Shape;141;p21"/>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Venue</a:t>
            </a:r>
            <a:endParaRPr/>
          </a:p>
        </p:txBody>
      </p:sp>
      <p:cxnSp>
        <p:nvCxnSpPr>
          <p:cNvPr id="142" name="Google Shape;142;p21"/>
          <p:cNvCxnSpPr>
            <a:stCxn id="141" idx="2"/>
            <a:endCxn id="143"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43" name="Google Shape;143;p21"/>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rmAutofit/>
          </a:bodyPr>
          <a:lstStyle/>
          <a:p>
            <a:pPr indent="0" lvl="0" marL="0" rtl="0" algn="ctr">
              <a:spcBef>
                <a:spcPts val="0"/>
              </a:spcBef>
              <a:spcAft>
                <a:spcPts val="0"/>
              </a:spcAft>
              <a:buNone/>
            </a:pPr>
            <a:r>
              <a:rPr lang="en"/>
              <a:t>Artist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